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6.2025%20&#1075;\&#1090;&#1072;&#1073;.%20&#1080;%20&#1076;&#1080;&#1072;&#1075;&#1088;&#1072;&#1084;&#1084;&#1099;%20&#1085;&#1072;%2001.05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ln>
          <a:noFill/>
        </a:ln>
      </c:spPr>
    </c:floor>
    <c:sideWall>
      <c:thickness val="0"/>
      <c:spPr>
        <a:ln>
          <a:noFill/>
        </a:ln>
      </c:spPr>
    </c:sideWall>
    <c:backWall>
      <c:thickness val="0"/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7.0463003411241204E-2"/>
          <c:y val="1.2747539370078741E-2"/>
          <c:w val="0.91857739228627355"/>
          <c:h val="0.853347822876031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'таб.к испол.по дох на 01.06.25 '!$B$7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0534632757412359E-2"/>
                  <c:y val="-3.1333358737901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167353091000573E-2"/>
                  <c:y val="-3.96889429684974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905038250416752E-2"/>
                  <c:y val="-2.9244380553416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01.06.25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01.06.25 '!$C$7:$E$7</c:f>
              <c:numCache>
                <c:formatCode>#,##0</c:formatCode>
                <c:ptCount val="3"/>
                <c:pt idx="0">
                  <c:v>139639</c:v>
                </c:pt>
                <c:pt idx="1">
                  <c:v>6404</c:v>
                </c:pt>
                <c:pt idx="2">
                  <c:v>584500</c:v>
                </c:pt>
              </c:numCache>
            </c:numRef>
          </c:val>
        </c:ser>
        <c:ser>
          <c:idx val="1"/>
          <c:order val="1"/>
          <c:tx>
            <c:strRef>
              <c:f>'таб.к испол.по дох на 01.06.25 '!$B$8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3694638883155832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7378468401018978E-2"/>
                  <c:y val="-4.3866735083795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694638883155832E-2"/>
                  <c:y val="-3.1333334539515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01.06.25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01.06.25 '!$C$8:$E$8</c:f>
              <c:numCache>
                <c:formatCode>#,##0</c:formatCode>
                <c:ptCount val="3"/>
                <c:pt idx="0">
                  <c:v>48918</c:v>
                </c:pt>
                <c:pt idx="1">
                  <c:v>3256</c:v>
                </c:pt>
                <c:pt idx="2">
                  <c:v>218508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4751104"/>
        <c:axId val="45309952"/>
        <c:axId val="0"/>
      </c:bar3DChart>
      <c:catAx>
        <c:axId val="44751104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45309952"/>
        <c:crosses val="autoZero"/>
        <c:auto val="1"/>
        <c:lblAlgn val="ctr"/>
        <c:lblOffset val="100"/>
        <c:noMultiLvlLbl val="0"/>
      </c:catAx>
      <c:valAx>
        <c:axId val="45309952"/>
        <c:scaling>
          <c:orientation val="minMax"/>
          <c:max val="65000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447511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4300454807662063E-2"/>
          <c:y val="0.9418453310946584"/>
          <c:w val="0.86163822090374775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0.41521</cdr:x>
      <cdr:y>0.01467</cdr:y>
    </cdr:from>
    <cdr:to>
      <cdr:x>0.51381</cdr:x>
      <cdr:y>0.16507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50532" y="8917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/>
            <a:t>Исполнение плана по доходам  бюджета Тонкинского муниципального округа на 01.06.2025 г, тыс.руб.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728005"/>
              </p:ext>
            </p:extLst>
          </p:nvPr>
        </p:nvGraphicFramePr>
        <p:xfrm>
          <a:off x="107503" y="116632"/>
          <a:ext cx="8928993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269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507744"/>
              </p:ext>
            </p:extLst>
          </p:nvPr>
        </p:nvGraphicFramePr>
        <p:xfrm>
          <a:off x="35497" y="44625"/>
          <a:ext cx="9073007" cy="66924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03481"/>
                <a:gridCol w="1219816"/>
                <a:gridCol w="1270220"/>
                <a:gridCol w="1179490"/>
              </a:tblGrid>
              <a:tr h="12642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Исполнение доходов бюджета Тонкинского муниципального округа на 01 июня 2025 года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6427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тыс.руб.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b"/>
                </a:tc>
              </a:tr>
              <a:tr h="1264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Наименование показателя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1829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- всего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730 542,76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270 682,38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12642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2221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146 042,80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52 173,62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1620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104 127,60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34 897,61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2247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15 259,20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6 165,61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2117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упрощенной системы налогообложения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8 986,00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4 030,56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2169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налог на вмененный доход для отдельных видов деятельности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2143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сельскохозяйственный налог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210,59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2456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891,50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590,21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1751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2 550,80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176,24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2091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4 457,70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1 845,55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20648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3 019,80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1 000,33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4025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земельные участки, государственная собственность на которые не разграничена, а также средства от продажи права на заключение договоров аренды указанных земельных участков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4783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земли после разграничения государственной собственности на землю, а также средства от продажи права на заключение договоров аренды указанных земельных участков (за исключением земельных участков бюджетных и автономных учреждений)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3 955,30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1 594,17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2692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составляющего государственную (муниципальную) казну (за исключением земельных участков)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871,40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339,63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4234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публичный сервитут, предусмотренная решением уполномоченного органа об установлении публичного сервитута в отношении земельных участков, находящихся в государственной или муниципальной собственности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4678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532,47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1855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негативное воздействие на окружающую среду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14,06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2300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 И КОМПЕНСАЦИИ ЗАТРАТ ГОСУДАРСТВА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9,71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4469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реализации имущества, находящегося в государственной и муниципальной собственности (за исключением движимого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2953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земельных участков, находящихся в государственной и муниципальной 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383,46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234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18034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565,50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188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Невыясненные поступления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70,69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18034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21,22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  <a:tr h="16728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Инициативные платежи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86" marR="1786" marT="178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35332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419</Words>
  <Application>Microsoft Office PowerPoint</Application>
  <PresentationFormat>Экран (4:3)</PresentationFormat>
  <Paragraphs>116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18</cp:revision>
  <dcterms:created xsi:type="dcterms:W3CDTF">2023-04-13T07:40:41Z</dcterms:created>
  <dcterms:modified xsi:type="dcterms:W3CDTF">2025-07-22T06:39:32Z</dcterms:modified>
</cp:coreProperties>
</file>